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8" r:id="rId6"/>
    <p:sldId id="270" r:id="rId7"/>
    <p:sldId id="262" r:id="rId8"/>
    <p:sldId id="260" r:id="rId9"/>
    <p:sldId id="269" r:id="rId10"/>
    <p:sldId id="261" r:id="rId11"/>
    <p:sldId id="263" r:id="rId12"/>
    <p:sldId id="266" r:id="rId13"/>
    <p:sldId id="264" r:id="rId14"/>
    <p:sldId id="265" r:id="rId15"/>
    <p:sldId id="26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29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99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06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502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590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81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318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43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83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41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E879-7307-4852-9FE8-8F46C8F40BD0}" type="datetimeFigureOut">
              <a:rPr lang="zh-CN" altLang="en-US" smtClean="0"/>
              <a:t>2020/8/5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9E76D-F0B1-4CE0-849A-E4AB3D3B95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46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7502" y="2531445"/>
            <a:ext cx="118647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6000" b="1" kern="0" spc="25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宋体" panose="02010600030101010101" pitchFamily="2" charset="-122"/>
              </a:rPr>
              <a:t>加强研训明方向 </a:t>
            </a:r>
            <a:r>
              <a:rPr lang="en-US" altLang="zh-CN" sz="6000" b="1" kern="0" spc="25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宋体" panose="02010600030101010101" pitchFamily="2" charset="-122"/>
              </a:rPr>
              <a:t>  </a:t>
            </a:r>
            <a:r>
              <a:rPr lang="zh-CN" altLang="zh-CN" sz="6000" b="1" kern="0" spc="25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宋体" panose="02010600030101010101" pitchFamily="2" charset="-122"/>
              </a:rPr>
              <a:t>多措并举创新局</a:t>
            </a:r>
            <a:endParaRPr lang="zh-CN" altLang="zh-CN" sz="6000" b="1" kern="10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018" y="4066873"/>
            <a:ext cx="11585224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endParaRPr lang="en-US" altLang="zh-CN" kern="0" spc="25" smtClean="0">
              <a:solidFill>
                <a:srgbClr val="333333"/>
              </a:solidFill>
              <a:latin typeface="等线" panose="02010600030101010101" pitchFamily="2" charset="-122"/>
              <a:ea typeface="隶书" panose="02010509060101010101" pitchFamily="49" charset="-122"/>
              <a:cs typeface="宋体" panose="02010600030101010101" pitchFamily="2" charset="-122"/>
            </a:endParaRPr>
          </a:p>
          <a:p>
            <a:pPr algn="ctr">
              <a:spcAft>
                <a:spcPts val="0"/>
              </a:spcAft>
            </a:pPr>
            <a:r>
              <a:rPr lang="en-US" altLang="zh-CN" sz="4000" b="1" kern="0" spc="25">
                <a:latin typeface="隶书" panose="02010509060101010101" pitchFamily="49" charset="-122"/>
                <a:ea typeface="隶书" panose="02010509060101010101" pitchFamily="49" charset="-122"/>
                <a:cs typeface="宋体" panose="02010600030101010101" pitchFamily="2" charset="-122"/>
              </a:rPr>
              <a:t>——</a:t>
            </a:r>
            <a:r>
              <a:rPr lang="zh-CN" altLang="zh-CN" sz="4000" b="1" kern="0" spc="25" smtClean="0">
                <a:latin typeface="隶书" panose="02010509060101010101" pitchFamily="49" charset="-122"/>
                <a:ea typeface="隶书" panose="02010509060101010101" pitchFamily="49" charset="-122"/>
                <a:cs typeface="宋体" panose="02010600030101010101" pitchFamily="2" charset="-122"/>
              </a:rPr>
              <a:t>江</a:t>
            </a:r>
            <a:r>
              <a:rPr lang="zh-CN" altLang="zh-CN" sz="4000" b="1" kern="0" spc="25">
                <a:latin typeface="隶书" panose="02010509060101010101" pitchFamily="49" charset="-122"/>
                <a:ea typeface="隶书" panose="02010509060101010101" pitchFamily="49" charset="-122"/>
                <a:cs typeface="宋体" panose="02010600030101010101" pitchFamily="2" charset="-122"/>
              </a:rPr>
              <a:t>苏省启东中学迎接</a:t>
            </a:r>
            <a:r>
              <a:rPr lang="en-US" altLang="zh-CN" sz="4000" b="1" kern="0" spc="25">
                <a:latin typeface="隶书" panose="02010509060101010101" pitchFamily="49" charset="-122"/>
                <a:ea typeface="隶书" panose="02010509060101010101" pitchFamily="49" charset="-122"/>
                <a:cs typeface="宋体" panose="02010600030101010101" pitchFamily="2" charset="-122"/>
              </a:rPr>
              <a:t>2021</a:t>
            </a:r>
            <a:r>
              <a:rPr lang="zh-CN" altLang="zh-CN" sz="4000" b="1" kern="0" spc="25">
                <a:latin typeface="隶书" panose="02010509060101010101" pitchFamily="49" charset="-122"/>
                <a:ea typeface="隶书" panose="02010509060101010101" pitchFamily="49" charset="-122"/>
                <a:cs typeface="宋体" panose="02010600030101010101" pitchFamily="2" charset="-122"/>
              </a:rPr>
              <a:t>年高考的思考与举措</a:t>
            </a:r>
            <a:endParaRPr lang="zh-CN" altLang="zh-CN" sz="4000" b="1" kern="100">
              <a:latin typeface="隶书" panose="02010509060101010101" pitchFamily="49" charset="-122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2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1340" y="2326641"/>
            <a:ext cx="11069320" cy="1457008"/>
          </a:xfrm>
        </p:spPr>
        <p:txBody>
          <a:bodyPr>
            <a:normAutofit/>
          </a:bodyPr>
          <a:lstStyle/>
          <a:p>
            <a:r>
              <a:rPr lang="zh-CN" altLang="zh-CN" sz="5400" b="1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二、搭建研学平</a:t>
            </a:r>
            <a:r>
              <a:rPr lang="zh-CN" altLang="zh-CN" sz="54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台</a:t>
            </a:r>
            <a:r>
              <a:rPr lang="en-US" altLang="zh-CN" sz="54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zh-CN" sz="54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整</a:t>
            </a:r>
            <a:r>
              <a:rPr lang="zh-CN" altLang="zh-CN" sz="5400" b="1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合优质资源</a:t>
            </a:r>
            <a:endParaRPr lang="zh-CN" altLang="en-US" sz="5400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70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109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借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助网络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平</a:t>
            </a: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台</a:t>
            </a:r>
            <a:endParaRPr lang="en-US" altLang="zh-CN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整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合优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质资源</a:t>
            </a:r>
            <a:endParaRPr lang="en-US" altLang="zh-CN" sz="6000" b="1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3.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创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设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精品微课堂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0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853" y="2130830"/>
            <a:ext cx="11069320" cy="1457008"/>
          </a:xfrm>
        </p:spPr>
        <p:txBody>
          <a:bodyPr>
            <a:normAutofit/>
          </a:bodyPr>
          <a:lstStyle/>
          <a:p>
            <a:r>
              <a:rPr lang="zh-CN" altLang="en-US" sz="54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三、提供制度保障   完善考评机制</a:t>
            </a:r>
            <a:endParaRPr lang="zh-CN" altLang="en-US" sz="54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76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优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化人事分配制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度</a:t>
            </a:r>
            <a:endParaRPr lang="en-US" altLang="zh-CN" sz="6000" b="1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落实教育研讨制</a:t>
            </a:r>
            <a:r>
              <a:rPr lang="zh-CN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度</a:t>
            </a:r>
            <a:endParaRPr lang="en-US" altLang="zh-CN" sz="6000" b="1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en-US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  <a:r>
              <a:rPr lang="zh-CN" altLang="zh-CN" sz="6000" b="1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完善考核考评机制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89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0560" y="274321"/>
            <a:ext cx="10683240" cy="1416368"/>
          </a:xfrm>
        </p:spPr>
        <p:txBody>
          <a:bodyPr>
            <a:normAutofit/>
          </a:bodyPr>
          <a:lstStyle/>
          <a:p>
            <a:r>
              <a:rPr lang="zh-CN" altLang="en-US" sz="6600" smtClean="0">
                <a:latin typeface="黑体" panose="02010609060101010101" pitchFamily="49" charset="-122"/>
                <a:ea typeface="黑体" panose="02010609060101010101" pitchFamily="49" charset="-122"/>
              </a:rPr>
              <a:t>困惑：</a:t>
            </a:r>
            <a:endParaRPr lang="zh-CN" altLang="en-US" sz="6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4880" y="2092959"/>
            <a:ext cx="10408920" cy="4084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  1.</a:t>
            </a:r>
            <a:r>
              <a:rPr lang="zh-CN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“</a:t>
            </a:r>
            <a:r>
              <a:rPr lang="zh-CN" altLang="zh-CN" sz="6000" b="1">
                <a:latin typeface="隶书" panose="02010509060101010101" pitchFamily="49" charset="-122"/>
                <a:ea typeface="隶书" panose="02010509060101010101" pitchFamily="49" charset="-122"/>
              </a:rPr>
              <a:t>走班制</a:t>
            </a:r>
            <a:r>
              <a:rPr lang="zh-CN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”</a:t>
            </a:r>
            <a:r>
              <a:rPr lang="zh-CN" altLang="en-US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的实施</a:t>
            </a:r>
            <a:endParaRPr lang="en-US" altLang="zh-CN" sz="6000" b="1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en-US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分</a:t>
            </a:r>
            <a:r>
              <a:rPr lang="zh-CN" altLang="zh-CN" sz="6000" b="1">
                <a:latin typeface="隶书" panose="02010509060101010101" pitchFamily="49" charset="-122"/>
                <a:ea typeface="隶书" panose="02010509060101010101" pitchFamily="49" charset="-122"/>
              </a:rPr>
              <a:t>层教</a:t>
            </a:r>
            <a:r>
              <a:rPr lang="zh-CN" altLang="zh-CN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学</a:t>
            </a:r>
            <a:r>
              <a:rPr lang="zh-CN" altLang="en-US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的管理</a:t>
            </a:r>
            <a:endParaRPr lang="zh-CN" altLang="en-US" sz="60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23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4960" y="365760"/>
            <a:ext cx="11038840" cy="1324928"/>
          </a:xfrm>
        </p:spPr>
        <p:txBody>
          <a:bodyPr>
            <a:normAutofit fontScale="90000"/>
          </a:bodyPr>
          <a:lstStyle/>
          <a:p>
            <a:r>
              <a:rPr lang="zh-CN" altLang="zh-CN" sz="7300" b="1">
                <a:latin typeface="黑体" panose="02010609060101010101" pitchFamily="49" charset="-122"/>
                <a:ea typeface="黑体" panose="02010609060101010101" pitchFamily="49" charset="-122"/>
              </a:rPr>
              <a:t>结束</a:t>
            </a:r>
            <a:r>
              <a:rPr lang="zh-CN" altLang="zh-CN" sz="7300" b="1" smtClean="0">
                <a:latin typeface="黑体" panose="02010609060101010101" pitchFamily="49" charset="-122"/>
                <a:ea typeface="黑体" panose="02010609060101010101" pitchFamily="49" charset="-122"/>
              </a:rPr>
              <a:t>语</a:t>
            </a:r>
            <a:r>
              <a:rPr lang="zh-CN" altLang="en-US" sz="7300" b="1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zh-CN"/>
              <a:t/>
            </a:r>
            <a:br>
              <a:rPr lang="zh-CN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9860" y="1960879"/>
            <a:ext cx="10429240" cy="4338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72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迎难而</a:t>
            </a:r>
            <a:r>
              <a:rPr lang="zh-CN" altLang="zh-CN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上</a:t>
            </a:r>
            <a:r>
              <a:rPr lang="en-US" altLang="zh-CN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</a:t>
            </a:r>
          </a:p>
          <a:p>
            <a:pPr marL="0" indent="0" algn="ctr">
              <a:buNone/>
            </a:pPr>
            <a:r>
              <a:rPr lang="en-US" altLang="zh-CN" sz="72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</a:t>
            </a:r>
            <a:r>
              <a:rPr lang="zh-CN" altLang="zh-CN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不</a:t>
            </a:r>
            <a:r>
              <a:rPr lang="zh-CN" altLang="zh-CN" sz="72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负使</a:t>
            </a:r>
            <a:r>
              <a:rPr lang="zh-CN" altLang="zh-CN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命</a:t>
            </a:r>
            <a:r>
              <a:rPr lang="zh-CN" altLang="en-US" sz="72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！</a:t>
            </a:r>
            <a:endParaRPr lang="zh-CN" altLang="en-US" sz="72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866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43345" y="61056"/>
            <a:ext cx="40875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smtClean="0">
                <a:latin typeface="隶书" panose="02010509060101010101" pitchFamily="49" charset="-122"/>
                <a:ea typeface="隶书" panose="02010509060101010101" pitchFamily="49" charset="-122"/>
              </a:rPr>
              <a:t>思考和举措</a:t>
            </a:r>
            <a:endParaRPr lang="zh-CN" altLang="en-US" sz="60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9561" y="2761321"/>
            <a:ext cx="109728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smtClean="0">
                <a:latin typeface="黑体" panose="02010609060101010101" pitchFamily="49" charset="-122"/>
                <a:ea typeface="黑体" panose="02010609060101010101" pitchFamily="49" charset="-122"/>
              </a:rPr>
              <a:t>一、强化教师培训</a:t>
            </a:r>
            <a:r>
              <a:rPr lang="en-US" altLang="zh-CN" sz="54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5400" b="1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5400" b="1" smtClean="0">
                <a:latin typeface="黑体" panose="02010609060101010101" pitchFamily="49" charset="-122"/>
                <a:ea typeface="黑体" panose="02010609060101010101" pitchFamily="49" charset="-122"/>
              </a:rPr>
              <a:t>明晰备考方向</a:t>
            </a:r>
            <a:endParaRPr lang="zh-CN" altLang="en-US" sz="54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67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-1" y="480291"/>
            <a:ext cx="102708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参加教育部全国教师统编教材培训</a:t>
            </a:r>
            <a:endParaRPr lang="zh-CN" altLang="en-US" sz="48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60583" y="2170979"/>
            <a:ext cx="107880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理解新高考精神</a:t>
            </a:r>
            <a:endParaRPr lang="en-US" altLang="zh-CN" sz="6000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6000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明晰备考方向</a:t>
            </a:r>
            <a:endParaRPr lang="en-US" altLang="zh-CN" sz="6000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60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0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" y="0"/>
            <a:ext cx="11150600" cy="1325563"/>
          </a:xfrm>
        </p:spPr>
        <p:txBody>
          <a:bodyPr>
            <a:normAutofit/>
          </a:bodyPr>
          <a:lstStyle/>
          <a:p>
            <a:r>
              <a:rPr lang="en-US" altLang="zh-CN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高三教师全员培训</a:t>
            </a:r>
            <a:endParaRPr lang="zh-CN" altLang="en-US" sz="48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83127" y="1325564"/>
            <a:ext cx="12275127" cy="485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6000" smtClean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危机意识</a:t>
            </a:r>
            <a:endParaRPr lang="en-US" altLang="zh-CN" sz="6000" b="1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目标意识</a:t>
            </a:r>
            <a:endParaRPr lang="en-US" altLang="zh-CN" sz="6000" b="1" smtClean="0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质量意识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87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595"/>
            <a:ext cx="6243782" cy="35325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673" y="3429000"/>
            <a:ext cx="6382327" cy="3429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7019" y="3429000"/>
            <a:ext cx="5743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学校领导在提出目标与要求</a:t>
            </a:r>
            <a:endParaRPr lang="zh-CN" altLang="en-US" sz="36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08801" y="2228671"/>
            <a:ext cx="4354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数学组老师在分析现</a:t>
            </a:r>
            <a:endParaRPr lang="en-US" altLang="zh-CN" sz="3600" b="1" smtClean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状，思考对策</a:t>
            </a:r>
            <a:endParaRPr lang="zh-CN" altLang="en-US" sz="36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79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5809672" cy="42302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673" y="2817091"/>
            <a:ext cx="6474689" cy="404090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3200" y="4399140"/>
            <a:ext cx="5495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语文组老师在熟悉高考</a:t>
            </a:r>
            <a:endParaRPr lang="en-US" altLang="zh-CN" sz="3600" b="1" smtClean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试题新变化</a:t>
            </a:r>
            <a:endParaRPr lang="en-US" altLang="zh-CN" sz="3600" b="1" smtClean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3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0" y="0"/>
            <a:ext cx="5624946" cy="393346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836" y="2844799"/>
            <a:ext cx="6400800" cy="39485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-25808" y="3933466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化学组老师在完成高考试卷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32513" y="2198468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英语组老师在学习课程标准</a:t>
            </a:r>
            <a:endParaRPr lang="zh-CN" altLang="en-US" sz="360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452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/>
          </a:bodyPr>
          <a:lstStyle/>
          <a:p>
            <a:r>
              <a:rPr lang="en-US" altLang="zh-CN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4800" b="1" smtClean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分学科进行业务培训</a:t>
            </a:r>
            <a:endParaRPr lang="zh-CN" altLang="en-US" sz="4800" b="1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2436" y="1825625"/>
            <a:ext cx="1114136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研究</a:t>
            </a:r>
            <a:r>
              <a:rPr lang="en-US" altLang="zh-CN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2020</a:t>
            </a: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年各地高考试卷</a:t>
            </a:r>
            <a:endParaRPr lang="en-US" altLang="zh-CN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6000" b="1" smtClean="0">
                <a:solidFill>
                  <a:schemeClr val="bg2">
                    <a:lumMod val="10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学习课程方案和课程标准</a:t>
            </a:r>
            <a:endParaRPr lang="zh-CN" altLang="en-US" sz="6000" b="1">
              <a:solidFill>
                <a:schemeClr val="bg2">
                  <a:lumMod val="10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170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33" y="2525136"/>
            <a:ext cx="5977467" cy="44831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14533" cy="46609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954982" y="2007284"/>
            <a:ext cx="4817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政治组老师在集体研讨</a:t>
            </a:r>
            <a:endParaRPr lang="zh-CN" altLang="en-US" sz="36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7066" y="4496033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地理组老师在集体研讨</a:t>
            </a:r>
            <a:endParaRPr lang="zh-CN" altLang="en-US" sz="36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1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346</Words>
  <Application>Microsoft Office PowerPoint</Application>
  <PresentationFormat>宽屏</PresentationFormat>
  <Paragraphs>39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等线 Light</vt:lpstr>
      <vt:lpstr>黑体</vt:lpstr>
      <vt:lpstr>隶书</vt:lpstr>
      <vt:lpstr>宋体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2.高三教师全员培训</vt:lpstr>
      <vt:lpstr>PowerPoint 演示文稿</vt:lpstr>
      <vt:lpstr>PowerPoint 演示文稿</vt:lpstr>
      <vt:lpstr>PowerPoint 演示文稿</vt:lpstr>
      <vt:lpstr>3.分学科进行业务培训</vt:lpstr>
      <vt:lpstr>PowerPoint 演示文稿</vt:lpstr>
      <vt:lpstr>二、搭建研学平台  整合优质资源</vt:lpstr>
      <vt:lpstr>PowerPoint 演示文稿</vt:lpstr>
      <vt:lpstr>三、提供制度保障   完善考评机制</vt:lpstr>
      <vt:lpstr>PowerPoint 演示文稿</vt:lpstr>
      <vt:lpstr>困惑：</vt:lpstr>
      <vt:lpstr>结束语：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茗</dc:creator>
  <cp:lastModifiedBy>陈 茗</cp:lastModifiedBy>
  <cp:revision>43</cp:revision>
  <dcterms:created xsi:type="dcterms:W3CDTF">2020-08-05T08:24:26Z</dcterms:created>
  <dcterms:modified xsi:type="dcterms:W3CDTF">2020-08-05T10:19:07Z</dcterms:modified>
</cp:coreProperties>
</file>